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89" r:id="rId4"/>
    <p:sldId id="290" r:id="rId5"/>
    <p:sldId id="267" r:id="rId6"/>
    <p:sldId id="275" r:id="rId7"/>
    <p:sldId id="282" r:id="rId8"/>
    <p:sldId id="283" r:id="rId9"/>
    <p:sldId id="284" r:id="rId10"/>
    <p:sldId id="288" r:id="rId11"/>
    <p:sldId id="277" r:id="rId12"/>
    <p:sldId id="276" r:id="rId13"/>
    <p:sldId id="278" r:id="rId14"/>
    <p:sldId id="279" r:id="rId15"/>
    <p:sldId id="281" r:id="rId16"/>
    <p:sldId id="270" r:id="rId17"/>
    <p:sldId id="271" r:id="rId18"/>
    <p:sldId id="272" r:id="rId19"/>
    <p:sldId id="285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00"/>
    <a:srgbClr val="EFD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95" autoAdjust="0"/>
  </p:normalViewPr>
  <p:slideViewPr>
    <p:cSldViewPr snapToGrid="0" snapToObjects="1">
      <p:cViewPr>
        <p:scale>
          <a:sx n="85" d="100"/>
          <a:sy n="85" d="100"/>
        </p:scale>
        <p:origin x="-944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7CBC10-E427-F44A-A858-7198383A8520}" type="doc">
      <dgm:prSet loTypeId="urn:microsoft.com/office/officeart/2005/8/layout/cycle3" loCatId="" qsTypeId="urn:microsoft.com/office/officeart/2005/8/quickstyle/simple1" qsCatId="simple" csTypeId="urn:microsoft.com/office/officeart/2005/8/colors/colorful2" csCatId="colorful" phldr="1"/>
      <dgm:spPr/>
    </dgm:pt>
    <dgm:pt modelId="{480C60D8-90D8-F544-86B9-A9FFA87AA68E}">
      <dgm:prSet phldrT="[Texto]"/>
      <dgm:spPr/>
      <dgm:t>
        <a:bodyPr/>
        <a:lstStyle/>
        <a:p>
          <a:r>
            <a:rPr lang="es-MX" dirty="0" smtClean="0"/>
            <a:t>Modelar Sistemas</a:t>
          </a:r>
          <a:endParaRPr lang="es-MX" dirty="0"/>
        </a:p>
      </dgm:t>
    </dgm:pt>
    <dgm:pt modelId="{C899D857-8BDB-084E-A261-F1BF2EE1C196}" type="parTrans" cxnId="{060D9C72-7488-EE46-ABA1-D03BBAE01180}">
      <dgm:prSet/>
      <dgm:spPr/>
      <dgm:t>
        <a:bodyPr/>
        <a:lstStyle/>
        <a:p>
          <a:endParaRPr lang="es-MX"/>
        </a:p>
      </dgm:t>
    </dgm:pt>
    <dgm:pt modelId="{39E81486-9823-C948-857F-38A5CED84B6D}" type="sibTrans" cxnId="{060D9C72-7488-EE46-ABA1-D03BBAE01180}">
      <dgm:prSet/>
      <dgm:spPr/>
      <dgm:t>
        <a:bodyPr/>
        <a:lstStyle/>
        <a:p>
          <a:endParaRPr lang="es-MX"/>
        </a:p>
      </dgm:t>
    </dgm:pt>
    <dgm:pt modelId="{F997C572-EC27-E349-89F7-603B2CE63E08}">
      <dgm:prSet phldrT="[Texto]"/>
      <dgm:spPr/>
      <dgm:t>
        <a:bodyPr/>
        <a:lstStyle/>
        <a:p>
          <a:r>
            <a:rPr lang="es-MX" dirty="0" smtClean="0"/>
            <a:t>Simular Modelo</a:t>
          </a:r>
          <a:endParaRPr lang="es-MX" dirty="0"/>
        </a:p>
      </dgm:t>
    </dgm:pt>
    <dgm:pt modelId="{0804B7FB-4E4E-CB4B-924A-24DF23DBD943}" type="parTrans" cxnId="{6EAA7739-9B85-724C-8988-03E5D7FCE2F9}">
      <dgm:prSet/>
      <dgm:spPr/>
      <dgm:t>
        <a:bodyPr/>
        <a:lstStyle/>
        <a:p>
          <a:endParaRPr lang="es-MX"/>
        </a:p>
      </dgm:t>
    </dgm:pt>
    <dgm:pt modelId="{AFBA261B-DDB5-0548-A174-5410825BD9D4}" type="sibTrans" cxnId="{6EAA7739-9B85-724C-8988-03E5D7FCE2F9}">
      <dgm:prSet/>
      <dgm:spPr/>
      <dgm:t>
        <a:bodyPr/>
        <a:lstStyle/>
        <a:p>
          <a:endParaRPr lang="es-MX"/>
        </a:p>
      </dgm:t>
    </dgm:pt>
    <dgm:pt modelId="{07D8A29A-7516-FB4D-9C97-F117E7286CD4}">
      <dgm:prSet phldrT="[Texto]"/>
      <dgm:spPr/>
      <dgm:t>
        <a:bodyPr/>
        <a:lstStyle/>
        <a:p>
          <a:r>
            <a:rPr lang="es-MX" dirty="0" smtClean="0"/>
            <a:t>Diseñar en CAD</a:t>
          </a:r>
          <a:endParaRPr lang="es-MX" dirty="0"/>
        </a:p>
      </dgm:t>
    </dgm:pt>
    <dgm:pt modelId="{A9C92BBE-DDC4-A84D-B12D-5ED7BFD78D22}" type="parTrans" cxnId="{17C07A38-F687-6B4F-915B-3A37CE0123C0}">
      <dgm:prSet/>
      <dgm:spPr/>
      <dgm:t>
        <a:bodyPr/>
        <a:lstStyle/>
        <a:p>
          <a:endParaRPr lang="es-MX"/>
        </a:p>
      </dgm:t>
    </dgm:pt>
    <dgm:pt modelId="{51F0F1FC-76C8-D04F-9674-D033A6A72767}" type="sibTrans" cxnId="{17C07A38-F687-6B4F-915B-3A37CE0123C0}">
      <dgm:prSet/>
      <dgm:spPr/>
      <dgm:t>
        <a:bodyPr/>
        <a:lstStyle/>
        <a:p>
          <a:endParaRPr lang="es-MX"/>
        </a:p>
      </dgm:t>
    </dgm:pt>
    <dgm:pt modelId="{EBDEE3D4-ABEB-D34C-BA04-64C59692628F}">
      <dgm:prSet/>
      <dgm:spPr/>
      <dgm:t>
        <a:bodyPr/>
        <a:lstStyle/>
        <a:p>
          <a:r>
            <a:rPr lang="es-MX" dirty="0" smtClean="0"/>
            <a:t>Construir Sistemas</a:t>
          </a:r>
          <a:endParaRPr lang="es-MX" dirty="0"/>
        </a:p>
      </dgm:t>
    </dgm:pt>
    <dgm:pt modelId="{8A59C67B-FACF-2D4E-95A3-51657FCCA656}" type="parTrans" cxnId="{3BBCBE14-B59C-4447-AFE5-F6A17A4316F2}">
      <dgm:prSet/>
      <dgm:spPr/>
      <dgm:t>
        <a:bodyPr/>
        <a:lstStyle/>
        <a:p>
          <a:endParaRPr lang="es-MX"/>
        </a:p>
      </dgm:t>
    </dgm:pt>
    <dgm:pt modelId="{B61FB19B-7C79-6446-8721-A3585F4A0722}" type="sibTrans" cxnId="{3BBCBE14-B59C-4447-AFE5-F6A17A4316F2}">
      <dgm:prSet/>
      <dgm:spPr/>
      <dgm:t>
        <a:bodyPr/>
        <a:lstStyle/>
        <a:p>
          <a:endParaRPr lang="es-MX" dirty="0"/>
        </a:p>
      </dgm:t>
    </dgm:pt>
    <dgm:pt modelId="{1C60E706-C7BC-8A40-8150-FC6DA79574C1}">
      <dgm:prSet/>
      <dgm:spPr/>
      <dgm:t>
        <a:bodyPr/>
        <a:lstStyle/>
        <a:p>
          <a:r>
            <a:rPr lang="es-MX" dirty="0" smtClean="0"/>
            <a:t>Programar Algoritmo de Control</a:t>
          </a:r>
          <a:endParaRPr lang="es-MX" dirty="0"/>
        </a:p>
      </dgm:t>
    </dgm:pt>
    <dgm:pt modelId="{5FF235A0-6D1F-E843-9D75-FFA566460772}" type="parTrans" cxnId="{2905FB3C-C6C1-5646-A545-43349F6E652F}">
      <dgm:prSet/>
      <dgm:spPr/>
      <dgm:t>
        <a:bodyPr/>
        <a:lstStyle/>
        <a:p>
          <a:endParaRPr lang="es-MX"/>
        </a:p>
      </dgm:t>
    </dgm:pt>
    <dgm:pt modelId="{49FCA277-FAE8-3E42-B0BD-BF2E85AC1374}" type="sibTrans" cxnId="{2905FB3C-C6C1-5646-A545-43349F6E652F}">
      <dgm:prSet/>
      <dgm:spPr/>
      <dgm:t>
        <a:bodyPr/>
        <a:lstStyle/>
        <a:p>
          <a:endParaRPr lang="es-MX"/>
        </a:p>
      </dgm:t>
    </dgm:pt>
    <dgm:pt modelId="{C64429FB-FBC8-B748-9E18-5AC13448BB19}">
      <dgm:prSet/>
      <dgm:spPr/>
      <dgm:t>
        <a:bodyPr/>
        <a:lstStyle/>
        <a:p>
          <a:r>
            <a:rPr lang="es-MX" dirty="0" smtClean="0"/>
            <a:t>Aplicar Algoritmo de Control</a:t>
          </a:r>
          <a:endParaRPr lang="es-MX" dirty="0"/>
        </a:p>
      </dgm:t>
    </dgm:pt>
    <dgm:pt modelId="{888B7D1E-B85E-E544-BE5A-6E339847A04D}" type="parTrans" cxnId="{B131CD96-A716-2E45-8DD5-E44CF11A7B0F}">
      <dgm:prSet/>
      <dgm:spPr/>
      <dgm:t>
        <a:bodyPr/>
        <a:lstStyle/>
        <a:p>
          <a:endParaRPr lang="es-MX"/>
        </a:p>
      </dgm:t>
    </dgm:pt>
    <dgm:pt modelId="{77A97E1F-4670-8744-A22B-F6DC3B0CD6E2}" type="sibTrans" cxnId="{B131CD96-A716-2E45-8DD5-E44CF11A7B0F}">
      <dgm:prSet/>
      <dgm:spPr/>
      <dgm:t>
        <a:bodyPr/>
        <a:lstStyle/>
        <a:p>
          <a:endParaRPr lang="es-MX"/>
        </a:p>
      </dgm:t>
    </dgm:pt>
    <dgm:pt modelId="{B75B93E3-7EB2-1145-BA38-A409F9564DEB}">
      <dgm:prSet/>
      <dgm:spPr/>
      <dgm:t>
        <a:bodyPr/>
        <a:lstStyle/>
        <a:p>
          <a:r>
            <a:rPr lang="es-MX" dirty="0" smtClean="0"/>
            <a:t>Realizar pruebas de funcionalidad</a:t>
          </a:r>
          <a:endParaRPr lang="es-MX" dirty="0"/>
        </a:p>
      </dgm:t>
    </dgm:pt>
    <dgm:pt modelId="{F598A5F1-5010-CF4C-A1BF-146F8EF0EDD3}" type="parTrans" cxnId="{529458FB-6F8B-364E-B9B4-F3EF6E1A34C7}">
      <dgm:prSet/>
      <dgm:spPr/>
      <dgm:t>
        <a:bodyPr/>
        <a:lstStyle/>
        <a:p>
          <a:endParaRPr lang="es-MX"/>
        </a:p>
      </dgm:t>
    </dgm:pt>
    <dgm:pt modelId="{576FE58F-5494-E54F-98A2-E69C8557DCD9}" type="sibTrans" cxnId="{529458FB-6F8B-364E-B9B4-F3EF6E1A34C7}">
      <dgm:prSet/>
      <dgm:spPr/>
      <dgm:t>
        <a:bodyPr/>
        <a:lstStyle/>
        <a:p>
          <a:endParaRPr lang="es-MX"/>
        </a:p>
      </dgm:t>
    </dgm:pt>
    <dgm:pt modelId="{417B916B-74D1-B642-BD43-7C0649A10D87}">
      <dgm:prSet/>
      <dgm:spPr/>
      <dgm:t>
        <a:bodyPr/>
        <a:lstStyle/>
        <a:p>
          <a:r>
            <a:rPr lang="es-MX" dirty="0" smtClean="0"/>
            <a:t>Comunicación Microcontrolador-computadora</a:t>
          </a:r>
          <a:endParaRPr lang="es-MX" dirty="0"/>
        </a:p>
      </dgm:t>
    </dgm:pt>
    <dgm:pt modelId="{A7AD98CE-C8FD-1240-B489-CBD291E603B3}" type="parTrans" cxnId="{518026A5-0123-B346-9494-8A711E25D9A2}">
      <dgm:prSet/>
      <dgm:spPr/>
      <dgm:t>
        <a:bodyPr/>
        <a:lstStyle/>
        <a:p>
          <a:endParaRPr lang="es-MX"/>
        </a:p>
      </dgm:t>
    </dgm:pt>
    <dgm:pt modelId="{88A83721-0B66-0146-A73D-43887E6E2830}" type="sibTrans" cxnId="{518026A5-0123-B346-9494-8A711E25D9A2}">
      <dgm:prSet/>
      <dgm:spPr/>
      <dgm:t>
        <a:bodyPr/>
        <a:lstStyle/>
        <a:p>
          <a:endParaRPr lang="es-MX"/>
        </a:p>
      </dgm:t>
    </dgm:pt>
    <dgm:pt modelId="{7D0AB638-B781-C145-BB4C-7DFF8FF8F6E0}" type="pres">
      <dgm:prSet presAssocID="{897CBC10-E427-F44A-A858-7198383A8520}" presName="Name0" presStyleCnt="0">
        <dgm:presLayoutVars>
          <dgm:dir/>
          <dgm:resizeHandles val="exact"/>
        </dgm:presLayoutVars>
      </dgm:prSet>
      <dgm:spPr/>
    </dgm:pt>
    <dgm:pt modelId="{98652BB6-4127-F247-B5F5-314A62F178A0}" type="pres">
      <dgm:prSet presAssocID="{897CBC10-E427-F44A-A858-7198383A8520}" presName="cycle" presStyleCnt="0"/>
      <dgm:spPr/>
    </dgm:pt>
    <dgm:pt modelId="{4A8DB15D-9E7D-3249-957A-E58F01B39FE7}" type="pres">
      <dgm:prSet presAssocID="{480C60D8-90D8-F544-86B9-A9FFA87AA68E}" presName="nodeFirstNode" presStyleLbl="node1" presStyleIdx="0" presStyleCnt="8" custScaleX="110505" custScaleY="105185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94416B75-77A6-EC41-B055-BEF14595B5AC}" type="pres">
      <dgm:prSet presAssocID="{39E81486-9823-C948-857F-38A5CED84B6D}" presName="sibTransFirstNode" presStyleLbl="bgShp" presStyleIdx="0" presStyleCnt="1"/>
      <dgm:spPr/>
      <dgm:t>
        <a:bodyPr/>
        <a:lstStyle/>
        <a:p>
          <a:endParaRPr lang="es-MX"/>
        </a:p>
      </dgm:t>
    </dgm:pt>
    <dgm:pt modelId="{DDC51F22-8AF5-054C-85D7-5E8EA986C7CB}" type="pres">
      <dgm:prSet presAssocID="{F997C572-EC27-E349-89F7-603B2CE63E08}" presName="nodeFollowingNodes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E8724229-B277-A64A-A7A3-07608CEBC0BD}" type="pres">
      <dgm:prSet presAssocID="{07D8A29A-7516-FB4D-9C97-F117E7286CD4}" presName="nodeFollowingNodes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22C282B5-ED7F-A346-8B88-DEAB4BB1127B}" type="pres">
      <dgm:prSet presAssocID="{EBDEE3D4-ABEB-D34C-BA04-64C59692628F}" presName="nodeFollowingNodes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3776857B-448A-154F-8583-4C6802BBC6C7}" type="pres">
      <dgm:prSet presAssocID="{1C60E706-C7BC-8A40-8150-FC6DA79574C1}" presName="nodeFollowingNodes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601F5027-9F7D-1A4D-86AB-E7CFCC58BB7B}" type="pres">
      <dgm:prSet presAssocID="{C64429FB-FBC8-B748-9E18-5AC13448BB19}" presName="nodeFollowingNodes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96516C7E-1CB0-3F42-9237-74E79C9D25D4}" type="pres">
      <dgm:prSet presAssocID="{B75B93E3-7EB2-1145-BA38-A409F9564DEB}" presName="nodeFollowingNodes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6508B9A2-7CE3-B84B-A549-65647FD71F25}" type="pres">
      <dgm:prSet presAssocID="{417B916B-74D1-B642-BD43-7C0649A10D87}" presName="nodeFollowingNodes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BB95241D-8596-8A4B-A82D-CA745959F1D2}" type="presOf" srcId="{897CBC10-E427-F44A-A858-7198383A8520}" destId="{7D0AB638-B781-C145-BB4C-7DFF8FF8F6E0}" srcOrd="0" destOrd="0" presId="urn:microsoft.com/office/officeart/2005/8/layout/cycle3"/>
    <dgm:cxn modelId="{C6D19C22-5F28-9A41-AAAB-BDE30AEC9809}" type="presOf" srcId="{39E81486-9823-C948-857F-38A5CED84B6D}" destId="{94416B75-77A6-EC41-B055-BEF14595B5AC}" srcOrd="0" destOrd="0" presId="urn:microsoft.com/office/officeart/2005/8/layout/cycle3"/>
    <dgm:cxn modelId="{3BBCBE14-B59C-4447-AFE5-F6A17A4316F2}" srcId="{897CBC10-E427-F44A-A858-7198383A8520}" destId="{EBDEE3D4-ABEB-D34C-BA04-64C59692628F}" srcOrd="3" destOrd="0" parTransId="{8A59C67B-FACF-2D4E-95A3-51657FCCA656}" sibTransId="{B61FB19B-7C79-6446-8721-A3585F4A0722}"/>
    <dgm:cxn modelId="{FB92A222-D045-2046-8B8F-A3DCFDBB7A1C}" type="presOf" srcId="{480C60D8-90D8-F544-86B9-A9FFA87AA68E}" destId="{4A8DB15D-9E7D-3249-957A-E58F01B39FE7}" srcOrd="0" destOrd="0" presId="urn:microsoft.com/office/officeart/2005/8/layout/cycle3"/>
    <dgm:cxn modelId="{6EAA7739-9B85-724C-8988-03E5D7FCE2F9}" srcId="{897CBC10-E427-F44A-A858-7198383A8520}" destId="{F997C572-EC27-E349-89F7-603B2CE63E08}" srcOrd="1" destOrd="0" parTransId="{0804B7FB-4E4E-CB4B-924A-24DF23DBD943}" sibTransId="{AFBA261B-DDB5-0548-A174-5410825BD9D4}"/>
    <dgm:cxn modelId="{17C07A38-F687-6B4F-915B-3A37CE0123C0}" srcId="{897CBC10-E427-F44A-A858-7198383A8520}" destId="{07D8A29A-7516-FB4D-9C97-F117E7286CD4}" srcOrd="2" destOrd="0" parTransId="{A9C92BBE-DDC4-A84D-B12D-5ED7BFD78D22}" sibTransId="{51F0F1FC-76C8-D04F-9674-D033A6A72767}"/>
    <dgm:cxn modelId="{529458FB-6F8B-364E-B9B4-F3EF6E1A34C7}" srcId="{897CBC10-E427-F44A-A858-7198383A8520}" destId="{B75B93E3-7EB2-1145-BA38-A409F9564DEB}" srcOrd="6" destOrd="0" parTransId="{F598A5F1-5010-CF4C-A1BF-146F8EF0EDD3}" sibTransId="{576FE58F-5494-E54F-98A2-E69C8557DCD9}"/>
    <dgm:cxn modelId="{275ED7A4-438B-4D43-96D5-21165A08F231}" type="presOf" srcId="{417B916B-74D1-B642-BD43-7C0649A10D87}" destId="{6508B9A2-7CE3-B84B-A549-65647FD71F25}" srcOrd="0" destOrd="0" presId="urn:microsoft.com/office/officeart/2005/8/layout/cycle3"/>
    <dgm:cxn modelId="{9007F6FE-49D5-7C40-9D41-2E3945243842}" type="presOf" srcId="{1C60E706-C7BC-8A40-8150-FC6DA79574C1}" destId="{3776857B-448A-154F-8583-4C6802BBC6C7}" srcOrd="0" destOrd="0" presId="urn:microsoft.com/office/officeart/2005/8/layout/cycle3"/>
    <dgm:cxn modelId="{840530A1-F283-B847-9127-378285C95FA0}" type="presOf" srcId="{C64429FB-FBC8-B748-9E18-5AC13448BB19}" destId="{601F5027-9F7D-1A4D-86AB-E7CFCC58BB7B}" srcOrd="0" destOrd="0" presId="urn:microsoft.com/office/officeart/2005/8/layout/cycle3"/>
    <dgm:cxn modelId="{060D9C72-7488-EE46-ABA1-D03BBAE01180}" srcId="{897CBC10-E427-F44A-A858-7198383A8520}" destId="{480C60D8-90D8-F544-86B9-A9FFA87AA68E}" srcOrd="0" destOrd="0" parTransId="{C899D857-8BDB-084E-A261-F1BF2EE1C196}" sibTransId="{39E81486-9823-C948-857F-38A5CED84B6D}"/>
    <dgm:cxn modelId="{9FC30B13-5E44-E548-906A-58ADDC9DE952}" type="presOf" srcId="{F997C572-EC27-E349-89F7-603B2CE63E08}" destId="{DDC51F22-8AF5-054C-85D7-5E8EA986C7CB}" srcOrd="0" destOrd="0" presId="urn:microsoft.com/office/officeart/2005/8/layout/cycle3"/>
    <dgm:cxn modelId="{2905FB3C-C6C1-5646-A545-43349F6E652F}" srcId="{897CBC10-E427-F44A-A858-7198383A8520}" destId="{1C60E706-C7BC-8A40-8150-FC6DA79574C1}" srcOrd="4" destOrd="0" parTransId="{5FF235A0-6D1F-E843-9D75-FFA566460772}" sibTransId="{49FCA277-FAE8-3E42-B0BD-BF2E85AC1374}"/>
    <dgm:cxn modelId="{B131CD96-A716-2E45-8DD5-E44CF11A7B0F}" srcId="{897CBC10-E427-F44A-A858-7198383A8520}" destId="{C64429FB-FBC8-B748-9E18-5AC13448BB19}" srcOrd="5" destOrd="0" parTransId="{888B7D1E-B85E-E544-BE5A-6E339847A04D}" sibTransId="{77A97E1F-4670-8744-A22B-F6DC3B0CD6E2}"/>
    <dgm:cxn modelId="{4C79AA19-4A51-814C-9B47-D91C103EA608}" type="presOf" srcId="{07D8A29A-7516-FB4D-9C97-F117E7286CD4}" destId="{E8724229-B277-A64A-A7A3-07608CEBC0BD}" srcOrd="0" destOrd="0" presId="urn:microsoft.com/office/officeart/2005/8/layout/cycle3"/>
    <dgm:cxn modelId="{2B836C76-E1BA-6F4D-8060-F09317C09DEB}" type="presOf" srcId="{EBDEE3D4-ABEB-D34C-BA04-64C59692628F}" destId="{22C282B5-ED7F-A346-8B88-DEAB4BB1127B}" srcOrd="0" destOrd="0" presId="urn:microsoft.com/office/officeart/2005/8/layout/cycle3"/>
    <dgm:cxn modelId="{518026A5-0123-B346-9494-8A711E25D9A2}" srcId="{897CBC10-E427-F44A-A858-7198383A8520}" destId="{417B916B-74D1-B642-BD43-7C0649A10D87}" srcOrd="7" destOrd="0" parTransId="{A7AD98CE-C8FD-1240-B489-CBD291E603B3}" sibTransId="{88A83721-0B66-0146-A73D-43887E6E2830}"/>
    <dgm:cxn modelId="{BA362892-51FE-8349-95C8-02ACCD295F7A}" type="presOf" srcId="{B75B93E3-7EB2-1145-BA38-A409F9564DEB}" destId="{96516C7E-1CB0-3F42-9237-74E79C9D25D4}" srcOrd="0" destOrd="0" presId="urn:microsoft.com/office/officeart/2005/8/layout/cycle3"/>
    <dgm:cxn modelId="{33994F90-DC5C-414E-A364-06E0526EAD1D}" type="presParOf" srcId="{7D0AB638-B781-C145-BB4C-7DFF8FF8F6E0}" destId="{98652BB6-4127-F247-B5F5-314A62F178A0}" srcOrd="0" destOrd="0" presId="urn:microsoft.com/office/officeart/2005/8/layout/cycle3"/>
    <dgm:cxn modelId="{1D816A1B-F4B8-0948-BD41-28CEB11A07B9}" type="presParOf" srcId="{98652BB6-4127-F247-B5F5-314A62F178A0}" destId="{4A8DB15D-9E7D-3249-957A-E58F01B39FE7}" srcOrd="0" destOrd="0" presId="urn:microsoft.com/office/officeart/2005/8/layout/cycle3"/>
    <dgm:cxn modelId="{AD90A33F-D916-B349-BF27-3E95E4CAE19C}" type="presParOf" srcId="{98652BB6-4127-F247-B5F5-314A62F178A0}" destId="{94416B75-77A6-EC41-B055-BEF14595B5AC}" srcOrd="1" destOrd="0" presId="urn:microsoft.com/office/officeart/2005/8/layout/cycle3"/>
    <dgm:cxn modelId="{C21B70C1-A28F-2847-973C-36B7FA9D2BF2}" type="presParOf" srcId="{98652BB6-4127-F247-B5F5-314A62F178A0}" destId="{DDC51F22-8AF5-054C-85D7-5E8EA986C7CB}" srcOrd="2" destOrd="0" presId="urn:microsoft.com/office/officeart/2005/8/layout/cycle3"/>
    <dgm:cxn modelId="{BABB39B1-A32D-844C-B37B-0B537107A246}" type="presParOf" srcId="{98652BB6-4127-F247-B5F5-314A62F178A0}" destId="{E8724229-B277-A64A-A7A3-07608CEBC0BD}" srcOrd="3" destOrd="0" presId="urn:microsoft.com/office/officeart/2005/8/layout/cycle3"/>
    <dgm:cxn modelId="{23119C95-F621-F949-8B28-51131B37AAD5}" type="presParOf" srcId="{98652BB6-4127-F247-B5F5-314A62F178A0}" destId="{22C282B5-ED7F-A346-8B88-DEAB4BB1127B}" srcOrd="4" destOrd="0" presId="urn:microsoft.com/office/officeart/2005/8/layout/cycle3"/>
    <dgm:cxn modelId="{8D88B06F-3E11-E449-B79D-27EDCCAFAAEA}" type="presParOf" srcId="{98652BB6-4127-F247-B5F5-314A62F178A0}" destId="{3776857B-448A-154F-8583-4C6802BBC6C7}" srcOrd="5" destOrd="0" presId="urn:microsoft.com/office/officeart/2005/8/layout/cycle3"/>
    <dgm:cxn modelId="{E496E528-5A59-EA4D-8268-F85656A8064F}" type="presParOf" srcId="{98652BB6-4127-F247-B5F5-314A62F178A0}" destId="{601F5027-9F7D-1A4D-86AB-E7CFCC58BB7B}" srcOrd="6" destOrd="0" presId="urn:microsoft.com/office/officeart/2005/8/layout/cycle3"/>
    <dgm:cxn modelId="{5FE08C49-BD73-0C45-B10A-0C1D74259380}" type="presParOf" srcId="{98652BB6-4127-F247-B5F5-314A62F178A0}" destId="{96516C7E-1CB0-3F42-9237-74E79C9D25D4}" srcOrd="7" destOrd="0" presId="urn:microsoft.com/office/officeart/2005/8/layout/cycle3"/>
    <dgm:cxn modelId="{AFB6B7B7-9E46-B045-9F00-EE4818269C21}" type="presParOf" srcId="{98652BB6-4127-F247-B5F5-314A62F178A0}" destId="{6508B9A2-7CE3-B84B-A549-65647FD71F25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416B75-77A6-EC41-B055-BEF14595B5AC}">
      <dsp:nvSpPr>
        <dsp:cNvPr id="0" name=""/>
        <dsp:cNvSpPr/>
      </dsp:nvSpPr>
      <dsp:spPr>
        <a:xfrm>
          <a:off x="1398227" y="-60945"/>
          <a:ext cx="5168199" cy="5168199"/>
        </a:xfrm>
        <a:prstGeom prst="circularArrow">
          <a:avLst>
            <a:gd name="adj1" fmla="val 5544"/>
            <a:gd name="adj2" fmla="val 330680"/>
            <a:gd name="adj3" fmla="val 14505994"/>
            <a:gd name="adj4" fmla="val 16955829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8DB15D-9E7D-3249-957A-E58F01B39FE7}">
      <dsp:nvSpPr>
        <dsp:cNvPr id="0" name=""/>
        <dsp:cNvSpPr/>
      </dsp:nvSpPr>
      <dsp:spPr>
        <a:xfrm>
          <a:off x="3172243" y="-6541"/>
          <a:ext cx="1620168" cy="7710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Modelar Sistemas</a:t>
          </a:r>
          <a:endParaRPr lang="es-MX" sz="1100" kern="1200" dirty="0"/>
        </a:p>
      </dsp:txBody>
      <dsp:txXfrm>
        <a:off x="3209884" y="31100"/>
        <a:ext cx="1544886" cy="695802"/>
      </dsp:txXfrm>
    </dsp:sp>
    <dsp:sp modelId="{DDC51F22-8AF5-054C-85D7-5E8EA986C7CB}">
      <dsp:nvSpPr>
        <dsp:cNvPr id="0" name=""/>
        <dsp:cNvSpPr/>
      </dsp:nvSpPr>
      <dsp:spPr>
        <a:xfrm>
          <a:off x="4807661" y="657977"/>
          <a:ext cx="1466149" cy="733074"/>
        </a:xfrm>
        <a:prstGeom prst="roundRect">
          <a:avLst/>
        </a:prstGeom>
        <a:solidFill>
          <a:schemeClr val="accent2">
            <a:hueOff val="-1451585"/>
            <a:satOff val="5045"/>
            <a:lumOff val="36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Simular Modelo</a:t>
          </a:r>
          <a:endParaRPr lang="es-MX" sz="1100" kern="1200" dirty="0"/>
        </a:p>
      </dsp:txBody>
      <dsp:txXfrm>
        <a:off x="4843447" y="693763"/>
        <a:ext cx="1394577" cy="661502"/>
      </dsp:txXfrm>
    </dsp:sp>
    <dsp:sp modelId="{E8724229-B277-A64A-A7A3-07608CEBC0BD}">
      <dsp:nvSpPr>
        <dsp:cNvPr id="0" name=""/>
        <dsp:cNvSpPr/>
      </dsp:nvSpPr>
      <dsp:spPr>
        <a:xfrm>
          <a:off x="5453175" y="2216386"/>
          <a:ext cx="1466149" cy="733074"/>
        </a:xfrm>
        <a:prstGeom prst="roundRect">
          <a:avLst/>
        </a:prstGeom>
        <a:solidFill>
          <a:schemeClr val="accent2">
            <a:hueOff val="-2903170"/>
            <a:satOff val="10090"/>
            <a:lumOff val="73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Diseñar en CAD</a:t>
          </a:r>
          <a:endParaRPr lang="es-MX" sz="1100" kern="1200" dirty="0"/>
        </a:p>
      </dsp:txBody>
      <dsp:txXfrm>
        <a:off x="5488961" y="2252172"/>
        <a:ext cx="1394577" cy="661502"/>
      </dsp:txXfrm>
    </dsp:sp>
    <dsp:sp modelId="{22C282B5-ED7F-A346-8B88-DEAB4BB1127B}">
      <dsp:nvSpPr>
        <dsp:cNvPr id="0" name=""/>
        <dsp:cNvSpPr/>
      </dsp:nvSpPr>
      <dsp:spPr>
        <a:xfrm>
          <a:off x="4807661" y="3774795"/>
          <a:ext cx="1466149" cy="733074"/>
        </a:xfrm>
        <a:prstGeom prst="roundRect">
          <a:avLst/>
        </a:prstGeom>
        <a:solidFill>
          <a:schemeClr val="accent2">
            <a:hueOff val="-4354754"/>
            <a:satOff val="15135"/>
            <a:lumOff val="110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Construir Sistemas</a:t>
          </a:r>
          <a:endParaRPr lang="es-MX" sz="1100" kern="1200" dirty="0"/>
        </a:p>
      </dsp:txBody>
      <dsp:txXfrm>
        <a:off x="4843447" y="3810581"/>
        <a:ext cx="1394577" cy="661502"/>
      </dsp:txXfrm>
    </dsp:sp>
    <dsp:sp modelId="{3776857B-448A-154F-8583-4C6802BBC6C7}">
      <dsp:nvSpPr>
        <dsp:cNvPr id="0" name=""/>
        <dsp:cNvSpPr/>
      </dsp:nvSpPr>
      <dsp:spPr>
        <a:xfrm>
          <a:off x="3249252" y="4420309"/>
          <a:ext cx="1466149" cy="733074"/>
        </a:xfrm>
        <a:prstGeom prst="roundRect">
          <a:avLst/>
        </a:prstGeom>
        <a:solidFill>
          <a:schemeClr val="accent2">
            <a:hueOff val="-5806339"/>
            <a:satOff val="20180"/>
            <a:lumOff val="146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Programar Algoritmo de Control</a:t>
          </a:r>
          <a:endParaRPr lang="es-MX" sz="1100" kern="1200" dirty="0"/>
        </a:p>
      </dsp:txBody>
      <dsp:txXfrm>
        <a:off x="3285038" y="4456095"/>
        <a:ext cx="1394577" cy="661502"/>
      </dsp:txXfrm>
    </dsp:sp>
    <dsp:sp modelId="{601F5027-9F7D-1A4D-86AB-E7CFCC58BB7B}">
      <dsp:nvSpPr>
        <dsp:cNvPr id="0" name=""/>
        <dsp:cNvSpPr/>
      </dsp:nvSpPr>
      <dsp:spPr>
        <a:xfrm>
          <a:off x="1690843" y="3774795"/>
          <a:ext cx="1466149" cy="733074"/>
        </a:xfrm>
        <a:prstGeom prst="roundRect">
          <a:avLst/>
        </a:prstGeom>
        <a:solidFill>
          <a:schemeClr val="accent2">
            <a:hueOff val="-7257924"/>
            <a:satOff val="25225"/>
            <a:lumOff val="183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Aplicar Algoritmo de Control</a:t>
          </a:r>
          <a:endParaRPr lang="es-MX" sz="1100" kern="1200" dirty="0"/>
        </a:p>
      </dsp:txBody>
      <dsp:txXfrm>
        <a:off x="1726629" y="3810581"/>
        <a:ext cx="1394577" cy="661502"/>
      </dsp:txXfrm>
    </dsp:sp>
    <dsp:sp modelId="{96516C7E-1CB0-3F42-9237-74E79C9D25D4}">
      <dsp:nvSpPr>
        <dsp:cNvPr id="0" name=""/>
        <dsp:cNvSpPr/>
      </dsp:nvSpPr>
      <dsp:spPr>
        <a:xfrm>
          <a:off x="1045329" y="2216386"/>
          <a:ext cx="1466149" cy="733074"/>
        </a:xfrm>
        <a:prstGeom prst="roundRect">
          <a:avLst/>
        </a:prstGeom>
        <a:solidFill>
          <a:schemeClr val="accent2">
            <a:hueOff val="-8709509"/>
            <a:satOff val="30270"/>
            <a:lumOff val="220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Realizar pruebas de funcionalidad</a:t>
          </a:r>
          <a:endParaRPr lang="es-MX" sz="1100" kern="1200" dirty="0"/>
        </a:p>
      </dsp:txBody>
      <dsp:txXfrm>
        <a:off x="1081115" y="2252172"/>
        <a:ext cx="1394577" cy="661502"/>
      </dsp:txXfrm>
    </dsp:sp>
    <dsp:sp modelId="{6508B9A2-7CE3-B84B-A549-65647FD71F25}">
      <dsp:nvSpPr>
        <dsp:cNvPr id="0" name=""/>
        <dsp:cNvSpPr/>
      </dsp:nvSpPr>
      <dsp:spPr>
        <a:xfrm>
          <a:off x="1690843" y="657977"/>
          <a:ext cx="1466149" cy="733074"/>
        </a:xfrm>
        <a:prstGeom prst="roundRect">
          <a:avLst/>
        </a:prstGeom>
        <a:solidFill>
          <a:schemeClr val="accent2">
            <a:hueOff val="-10161094"/>
            <a:satOff val="35315"/>
            <a:lumOff val="256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100" kern="1200" dirty="0" smtClean="0"/>
            <a:t>Comunicación Microcontrolador-computadora</a:t>
          </a:r>
          <a:endParaRPr lang="es-MX" sz="1100" kern="1200" dirty="0"/>
        </a:p>
      </dsp:txBody>
      <dsp:txXfrm>
        <a:off x="1726629" y="693763"/>
        <a:ext cx="1394577" cy="661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A1776-E39B-544C-B348-57DBA7C3ABD5}" type="datetimeFigureOut">
              <a:rPr lang="es-ES" smtClean="0"/>
              <a:t>05/12/12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C6B62-8609-A445-8E50-CE1C87327CF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96972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17420-E0A4-0E49-9F5F-1B3178B491F4}" type="datetimeFigureOut">
              <a:rPr lang="es-ES" smtClean="0"/>
              <a:t>05/12/12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4A70B-1E06-A848-A311-FDCE018D76F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25414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4A70B-1E06-A848-A311-FDCE018D76F1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4674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4A70B-1E06-A848-A311-FDCE018D76F1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5243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IMAGEN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4A70B-1E06-A848-A311-FDCE018D76F1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5135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IMAGEN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4A70B-1E06-A848-A311-FDCE018D76F1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9018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20</a:t>
            </a:r>
            <a:r>
              <a:rPr lang="es-MX" baseline="0" dirty="0" smtClean="0"/>
              <a:t> CM el pendulo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4A70B-1E06-A848-A311-FDCE018D76F1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5173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45 cm de largo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4A70B-1E06-A848-A311-FDCE018D76F1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8409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CAMBIAR POR MODELADO DE MOTOR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4A70B-1E06-A848-A311-FDCE018D76F1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5411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AGREGAR MIS DISEÑOS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4A70B-1E06-A848-A311-FDCE018D76F1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8554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MENOS TEXTO, IMAGENES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4A70B-1E06-A848-A311-FDCE018D76F1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705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0C0D8-9958-5943-A6D4-DFA9F8741CEB}" type="datetime1">
              <a:rPr lang="es-MX" smtClean="0"/>
              <a:t>05/12/12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8404AA7E-8080-054B-BF08-0F016E8CFF7A}" type="datetime1">
              <a:rPr lang="es-MX" smtClean="0"/>
              <a:t>05/12/12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encim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4C80F-00F3-3042-B1E2-64BFD62773D0}" type="datetime1">
              <a:rPr lang="es-MX" smtClean="0"/>
              <a:t>05/12/12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ágenes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D646AA4-098A-E642-B243-6394E65A1AD3}" type="datetime1">
              <a:rPr lang="es-MX" smtClean="0"/>
              <a:t>05/12/12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ágenes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1419B9F1-3CA8-CA46-B086-CCC734826A8D}" type="datetime1">
              <a:rPr lang="es-MX" smtClean="0"/>
              <a:t>05/12/12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0A273-44AE-2747-ACB3-6DC46FA2D1EF}" type="datetime1">
              <a:rPr lang="es-MX" smtClean="0"/>
              <a:t>05/12/12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C714F-544B-AD47-99FB-9619777580F2}" type="datetime1">
              <a:rPr lang="es-MX" smtClean="0"/>
              <a:t>05/12/12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89886-AA52-A842-942F-B01EC1405AA3}" type="datetime1">
              <a:rPr lang="es-MX" smtClean="0"/>
              <a:t>05/12/12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D410-C12C-F84A-AD84-93B7B47F32F5}" type="datetime1">
              <a:rPr lang="es-MX" smtClean="0"/>
              <a:t>05/12/12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s-ES_tradnl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EE21-86E2-224E-B596-C3BDE3DA60E7}" type="datetime1">
              <a:rPr lang="es-MX" smtClean="0"/>
              <a:t>05/12/12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D15D0DE-2AFD-9C45-BE4D-734B676CA725}" type="datetime1">
              <a:rPr lang="es-MX" smtClean="0"/>
              <a:t>05/12/12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F297B5A6-B057-F144-8619-6EC7C5577F27}" type="datetime1">
              <a:rPr lang="es-MX" smtClean="0"/>
              <a:t>05/12/12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A0B89-5D18-2246-B29F-8ECBAD5D6C2C}" type="datetime1">
              <a:rPr lang="es-MX" smtClean="0"/>
              <a:t>05/12/12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B3005-C87F-2A41-A2E2-FD639E46D6E7}" type="datetime1">
              <a:rPr lang="es-MX" smtClean="0"/>
              <a:t>05/12/12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0A5B704A-4A81-4D46-8277-93232612F7D4}" type="datetime1">
              <a:rPr lang="es-MX" smtClean="0"/>
              <a:t>05/12/12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CA9B763-F7E5-2C45-9143-989FD340C527}" type="datetime1">
              <a:rPr lang="es-MX" smtClean="0"/>
              <a:t>05/12/12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96940" y="492223"/>
            <a:ext cx="6718460" cy="1952601"/>
          </a:xfrm>
        </p:spPr>
        <p:txBody>
          <a:bodyPr>
            <a:noAutofit/>
          </a:bodyPr>
          <a:lstStyle/>
          <a:p>
            <a:pPr algn="just"/>
            <a:r>
              <a:rPr lang="es-ES_tradnl" sz="2400" dirty="0" smtClean="0"/>
              <a:t/>
            </a:r>
            <a:br>
              <a:rPr lang="es-ES_tradnl" sz="2400" dirty="0" smtClean="0"/>
            </a:br>
            <a:r>
              <a:rPr lang="es-ES_tradnl" sz="2400" dirty="0" smtClean="0"/>
              <a:t>Construcci</a:t>
            </a:r>
            <a:r>
              <a:rPr lang="es-ES_tradnl" sz="2400" dirty="0" smtClean="0"/>
              <a:t>ón de equipo de laboratorio para enseñanza: Helicóptero de 2 GDL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s-MX" sz="24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14400" y="2799184"/>
            <a:ext cx="8001000" cy="3836930"/>
          </a:xfrm>
        </p:spPr>
        <p:txBody>
          <a:bodyPr>
            <a:normAutofit/>
          </a:bodyPr>
          <a:lstStyle/>
          <a:p>
            <a:pPr algn="ctr"/>
            <a:endParaRPr lang="es-ES_tradnl" b="1" dirty="0" smtClean="0"/>
          </a:p>
          <a:p>
            <a:pPr algn="ctr"/>
            <a:r>
              <a:rPr lang="es-ES_tradnl" b="1" dirty="0" smtClean="0"/>
              <a:t>PRESENTA</a:t>
            </a:r>
            <a:r>
              <a:rPr lang="es-ES_tradnl" b="1" dirty="0" smtClean="0"/>
              <a:t>: </a:t>
            </a:r>
            <a:r>
              <a:rPr lang="es-ES_tradnl" dirty="0" smtClean="0"/>
              <a:t>ANDRIC</a:t>
            </a:r>
            <a:r>
              <a:rPr lang="es-ES_tradnl" dirty="0" smtClean="0"/>
              <a:t> </a:t>
            </a:r>
            <a:r>
              <a:rPr lang="es-ES_tradnl" dirty="0" smtClean="0"/>
              <a:t>VALDEZ VALENZUELA</a:t>
            </a:r>
          </a:p>
          <a:p>
            <a:pPr algn="ctr"/>
            <a:endParaRPr lang="es-ES_tradnl" b="1" dirty="0" smtClean="0"/>
          </a:p>
          <a:p>
            <a:pPr algn="ctr"/>
            <a:r>
              <a:rPr lang="es-ES_tradnl" b="1" dirty="0" smtClean="0"/>
              <a:t>LICENCIATURA </a:t>
            </a:r>
            <a:r>
              <a:rPr lang="es-ES_tradnl" b="1" dirty="0"/>
              <a:t>EN </a:t>
            </a:r>
            <a:r>
              <a:rPr lang="es-ES_tradnl" b="1" dirty="0" smtClean="0"/>
              <a:t>TECNOLOGÍA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7/12/2012</a:t>
            </a:r>
            <a:endParaRPr lang="en-US" dirty="0" smtClean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55" y="371982"/>
            <a:ext cx="1925412" cy="2249692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60675" y="2621674"/>
            <a:ext cx="148987" cy="401444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MX" sz="24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87568" y="2621674"/>
            <a:ext cx="148987" cy="4014440"/>
          </a:xfrm>
          <a:prstGeom prst="rect">
            <a:avLst/>
          </a:prstGeom>
          <a:solidFill>
            <a:srgbClr val="EFD039"/>
          </a:solidFill>
        </p:spPr>
        <p:txBody>
          <a:bodyPr vert="horz" lIns="1188720" tIns="45720" rIns="27432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MX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0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73311"/>
            <a:ext cx="8913813" cy="914400"/>
          </a:xfrm>
        </p:spPr>
        <p:txBody>
          <a:bodyPr/>
          <a:lstStyle/>
          <a:p>
            <a:r>
              <a:rPr lang="es-MX" dirty="0" smtClean="0"/>
              <a:t>Metodología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39" y="373311"/>
            <a:ext cx="1246173" cy="9144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9838" y="1069238"/>
            <a:ext cx="400034" cy="5430330"/>
          </a:xfrm>
          <a:prstGeom prst="rect">
            <a:avLst/>
          </a:prstGeom>
          <a:solidFill>
            <a:srgbClr val="FFD500"/>
          </a:solidFill>
        </p:spPr>
        <p:txBody>
          <a:bodyPr vert="horz" lIns="1188720" tIns="45720" rIns="27432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MX" sz="2400" dirty="0">
              <a:solidFill>
                <a:srgbClr val="FF0000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583514015"/>
              </p:ext>
            </p:extLst>
          </p:nvPr>
        </p:nvGraphicFramePr>
        <p:xfrm>
          <a:off x="949157" y="1422232"/>
          <a:ext cx="7964655" cy="514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1230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73311"/>
            <a:ext cx="8913813" cy="914400"/>
          </a:xfrm>
        </p:spPr>
        <p:txBody>
          <a:bodyPr>
            <a:normAutofit/>
          </a:bodyPr>
          <a:lstStyle/>
          <a:p>
            <a:r>
              <a:rPr lang="es-MX" dirty="0" smtClean="0"/>
              <a:t>Modelado de motor DC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39" y="373311"/>
            <a:ext cx="1246173" cy="9144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9838" y="1069238"/>
            <a:ext cx="400034" cy="5430330"/>
          </a:xfrm>
          <a:prstGeom prst="rect">
            <a:avLst/>
          </a:prstGeom>
          <a:solidFill>
            <a:srgbClr val="FFD500"/>
          </a:solidFill>
        </p:spPr>
        <p:txBody>
          <a:bodyPr vert="horz" lIns="1188720" tIns="45720" rIns="27432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MX" sz="2400" dirty="0">
              <a:solidFill>
                <a:srgbClr val="FF0000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11</a:t>
            </a:fld>
            <a:endParaRPr lang="en-US"/>
          </a:p>
        </p:txBody>
      </p:sp>
      <p:sp>
        <p:nvSpPr>
          <p:cNvPr id="14" name="Marcador de contenido 2"/>
          <p:cNvSpPr txBox="1">
            <a:spLocks/>
          </p:cNvSpPr>
          <p:nvPr/>
        </p:nvSpPr>
        <p:spPr>
          <a:xfrm>
            <a:off x="777540" y="1342656"/>
            <a:ext cx="4511676" cy="66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s-MX" dirty="0" smtClean="0"/>
              <a:t>Diagrama esquemático</a:t>
            </a:r>
            <a:endParaRPr lang="es-MX" dirty="0"/>
          </a:p>
        </p:txBody>
      </p:sp>
      <p:sp>
        <p:nvSpPr>
          <p:cNvPr id="18" name="Marcador de contenido 2"/>
          <p:cNvSpPr txBox="1">
            <a:spLocks/>
          </p:cNvSpPr>
          <p:nvPr/>
        </p:nvSpPr>
        <p:spPr>
          <a:xfrm>
            <a:off x="657224" y="5984019"/>
            <a:ext cx="7610476" cy="74229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dirty="0" smtClean="0"/>
              <a:t>Una vez que se obtiene la función de transferencia del sistema se puede simular su comportamiento </a:t>
            </a:r>
            <a:r>
              <a:rPr lang="es-MX" smtClean="0"/>
              <a:t>en Simulink</a:t>
            </a:r>
            <a:r>
              <a:rPr lang="es-MX" dirty="0" smtClean="0"/>
              <a:t>, con el fin de estimar los parametros del diseño</a:t>
            </a:r>
            <a:endParaRPr lang="es-MX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843" y="1826166"/>
            <a:ext cx="5908841" cy="221581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843" y="4520177"/>
            <a:ext cx="3086100" cy="11430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4859809" y="4901190"/>
            <a:ext cx="2051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smtClean="0">
                <a:solidFill>
                  <a:srgbClr val="7F7F7F"/>
                </a:solidFill>
              </a:rPr>
              <a:t>Función de Transferencia</a:t>
            </a:r>
            <a:endParaRPr lang="es-MX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141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73311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Diseño Asistido por</a:t>
            </a:r>
            <a:br>
              <a:rPr lang="es-MX" dirty="0" smtClean="0"/>
            </a:br>
            <a:r>
              <a:rPr lang="es-MX" dirty="0" smtClean="0"/>
              <a:t> Computadora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83189" y="1575114"/>
            <a:ext cx="7610476" cy="367076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s-MX" sz="1400" dirty="0" smtClean="0"/>
              <a:t>Se diseñaron en Unigraphics las piezas individualmente del péndulo para posteriormente unirlas. </a:t>
            </a:r>
          </a:p>
          <a:p>
            <a:pPr>
              <a:lnSpc>
                <a:spcPct val="120000"/>
              </a:lnSpc>
            </a:pPr>
            <a:endParaRPr lang="es-MX" sz="1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39" y="373311"/>
            <a:ext cx="1246173" cy="9144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9838" y="1069238"/>
            <a:ext cx="400034" cy="5430330"/>
          </a:xfrm>
          <a:prstGeom prst="rect">
            <a:avLst/>
          </a:prstGeom>
          <a:solidFill>
            <a:srgbClr val="FFD500"/>
          </a:solidFill>
        </p:spPr>
        <p:txBody>
          <a:bodyPr vert="horz" lIns="1188720" tIns="45720" rIns="27432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MX" sz="2400" dirty="0">
              <a:solidFill>
                <a:srgbClr val="FF0000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12</a:t>
            </a:fld>
            <a:endParaRPr lang="en-US"/>
          </a:p>
        </p:txBody>
      </p:sp>
      <p:sp>
        <p:nvSpPr>
          <p:cNvPr id="9" name="CuadroTexto 8"/>
          <p:cNvSpPr txBox="1"/>
          <p:nvPr/>
        </p:nvSpPr>
        <p:spPr>
          <a:xfrm>
            <a:off x="3168730" y="6235269"/>
            <a:ext cx="2807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F</a:t>
            </a:r>
            <a:r>
              <a:rPr lang="es-MX" sz="1200" dirty="0" smtClean="0">
                <a:solidFill>
                  <a:srgbClr val="7F7F7F"/>
                </a:solidFill>
              </a:rPr>
              <a:t>ig. </a:t>
            </a:r>
            <a:r>
              <a:rPr lang="es-MX" sz="1200" dirty="0">
                <a:solidFill>
                  <a:srgbClr val="7F7F7F"/>
                </a:solidFill>
              </a:rPr>
              <a:t>6</a:t>
            </a:r>
            <a:r>
              <a:rPr lang="es-MX" sz="1200" dirty="0" smtClean="0">
                <a:solidFill>
                  <a:srgbClr val="7F7F7F"/>
                </a:solidFill>
              </a:rPr>
              <a:t> Diseño del Péndulo de Furuta</a:t>
            </a:r>
            <a:endParaRPr lang="es-MX" dirty="0">
              <a:solidFill>
                <a:srgbClr val="7F7F7F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91" y="2596543"/>
            <a:ext cx="4047080" cy="363872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999" y="2596543"/>
            <a:ext cx="3972895" cy="36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41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73311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Construcción del péndulo y del helicóptero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39" y="373311"/>
            <a:ext cx="1246173" cy="9144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9838" y="1069238"/>
            <a:ext cx="400034" cy="5430330"/>
          </a:xfrm>
          <a:prstGeom prst="rect">
            <a:avLst/>
          </a:prstGeom>
          <a:solidFill>
            <a:srgbClr val="FFD500"/>
          </a:solidFill>
        </p:spPr>
        <p:txBody>
          <a:bodyPr vert="horz" lIns="1188720" tIns="45720" rIns="27432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MX" sz="2400" dirty="0">
              <a:solidFill>
                <a:srgbClr val="FF0000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13</a:t>
            </a:fld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68" y="2763604"/>
            <a:ext cx="3847113" cy="2532371"/>
          </a:xfrm>
          <a:prstGeom prst="rect">
            <a:avLst/>
          </a:prstGeom>
        </p:spPr>
      </p:pic>
      <p:sp>
        <p:nvSpPr>
          <p:cNvPr id="12" name="Marcador de contenido 11"/>
          <p:cNvSpPr>
            <a:spLocks noGrp="1"/>
          </p:cNvSpPr>
          <p:nvPr>
            <p:ph idx="1"/>
          </p:nvPr>
        </p:nvSpPr>
        <p:spPr>
          <a:xfrm>
            <a:off x="1114424" y="1625208"/>
            <a:ext cx="7610476" cy="3670767"/>
          </a:xfrm>
        </p:spPr>
        <p:txBody>
          <a:bodyPr/>
          <a:lstStyle/>
          <a:p>
            <a:r>
              <a:rPr lang="es-MX" dirty="0"/>
              <a:t>Una vez diseñadas las piezas se pueden fabricar en </a:t>
            </a:r>
            <a:r>
              <a:rPr lang="es-MX" dirty="0" smtClean="0"/>
              <a:t>un torno y un CNC (</a:t>
            </a:r>
            <a:r>
              <a:rPr lang="es-MX" dirty="0"/>
              <a:t>Computer</a:t>
            </a:r>
            <a:r>
              <a:rPr lang="es-MX" dirty="0" smtClean="0"/>
              <a:t> Numeric Control)</a:t>
            </a:r>
            <a:endParaRPr lang="es-MX" dirty="0"/>
          </a:p>
          <a:p>
            <a:endParaRPr lang="es-MX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181" y="3644399"/>
            <a:ext cx="4090632" cy="321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41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73311"/>
            <a:ext cx="8913813" cy="914400"/>
          </a:xfrm>
        </p:spPr>
        <p:txBody>
          <a:bodyPr/>
          <a:lstStyle/>
          <a:p>
            <a:r>
              <a:rPr lang="es-MX" dirty="0" smtClean="0"/>
              <a:t>Control de los sistemas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14424" y="1858217"/>
            <a:ext cx="7610476" cy="3670767"/>
          </a:xfrm>
        </p:spPr>
        <p:txBody>
          <a:bodyPr/>
          <a:lstStyle/>
          <a:p>
            <a:r>
              <a:rPr lang="es-MX" dirty="0" smtClean="0"/>
              <a:t>Control PID</a:t>
            </a:r>
          </a:p>
          <a:p>
            <a:r>
              <a:rPr lang="es-MX" dirty="0" smtClean="0"/>
              <a:t>Control Inteligente (Fuzzy Logic, redes neuronales)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39" y="373311"/>
            <a:ext cx="1246173" cy="9144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9838" y="1069238"/>
            <a:ext cx="400034" cy="5430330"/>
          </a:xfrm>
          <a:prstGeom prst="rect">
            <a:avLst/>
          </a:prstGeom>
          <a:solidFill>
            <a:srgbClr val="FFD500"/>
          </a:solidFill>
        </p:spPr>
        <p:txBody>
          <a:bodyPr vert="horz" lIns="1188720" tIns="45720" rIns="27432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MX" sz="2400" dirty="0">
              <a:solidFill>
                <a:srgbClr val="FF0000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14</a:t>
            </a:fld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324" y="3946041"/>
            <a:ext cx="3497378" cy="26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41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73311"/>
            <a:ext cx="8913813" cy="914400"/>
          </a:xfrm>
        </p:spPr>
        <p:txBody>
          <a:bodyPr/>
          <a:lstStyle/>
          <a:p>
            <a:r>
              <a:rPr lang="es-MX" dirty="0" smtClean="0"/>
              <a:t>Interfaz Microcontrolador-PC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4003" y="1591133"/>
            <a:ext cx="7675470" cy="4224130"/>
          </a:xfrm>
        </p:spPr>
        <p:txBody>
          <a:bodyPr>
            <a:normAutofit/>
          </a:bodyPr>
          <a:lstStyle/>
          <a:p>
            <a:pPr algn="just">
              <a:lnSpc>
                <a:spcPct val="160000"/>
              </a:lnSpc>
            </a:pPr>
            <a:r>
              <a:rPr lang="es-ES_tradnl" dirty="0"/>
              <a:t>L</a:t>
            </a:r>
            <a:r>
              <a:rPr lang="es-ES_tradnl" dirty="0" smtClean="0"/>
              <a:t>as </a:t>
            </a:r>
            <a:r>
              <a:rPr lang="es-ES_tradnl" dirty="0"/>
              <a:t>leyes de </a:t>
            </a:r>
            <a:r>
              <a:rPr lang="es-ES_tradnl" dirty="0" smtClean="0"/>
              <a:t>control se diseñan </a:t>
            </a:r>
            <a:r>
              <a:rPr lang="es-ES_tradnl" dirty="0"/>
              <a:t>dentro de la PC y </a:t>
            </a:r>
            <a:r>
              <a:rPr lang="es-ES_tradnl" dirty="0" smtClean="0"/>
              <a:t>se ejecutan </a:t>
            </a:r>
            <a:r>
              <a:rPr lang="es-ES_tradnl" dirty="0"/>
              <a:t>por el </a:t>
            </a:r>
            <a:r>
              <a:rPr lang="es-ES_tradnl" dirty="0" err="1"/>
              <a:t>microcontrolador</a:t>
            </a:r>
            <a:r>
              <a:rPr lang="es-ES_tradnl" dirty="0"/>
              <a:t>. </a:t>
            </a:r>
            <a:endParaRPr lang="es-ES_tradnl" dirty="0" smtClean="0"/>
          </a:p>
          <a:p>
            <a:pPr algn="just">
              <a:lnSpc>
                <a:spcPct val="160000"/>
              </a:lnSpc>
            </a:pPr>
            <a:r>
              <a:rPr lang="es-ES_tradnl" dirty="0" smtClean="0"/>
              <a:t>Modo automático</a:t>
            </a:r>
          </a:p>
          <a:p>
            <a:pPr algn="just">
              <a:lnSpc>
                <a:spcPct val="160000"/>
              </a:lnSpc>
            </a:pPr>
            <a:r>
              <a:rPr lang="es-ES_tradnl" dirty="0" smtClean="0"/>
              <a:t>Modo remoto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39" y="373311"/>
            <a:ext cx="1246173" cy="9144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9838" y="1069238"/>
            <a:ext cx="400034" cy="5430330"/>
          </a:xfrm>
          <a:prstGeom prst="rect">
            <a:avLst/>
          </a:prstGeom>
          <a:solidFill>
            <a:srgbClr val="FFD500"/>
          </a:solidFill>
        </p:spPr>
        <p:txBody>
          <a:bodyPr vert="horz" lIns="1188720" tIns="45720" rIns="27432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MX" sz="2400" dirty="0">
              <a:solidFill>
                <a:srgbClr val="FF0000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15</a:t>
            </a:fld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993" y="4411578"/>
            <a:ext cx="2537707" cy="19008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701" y="4184315"/>
            <a:ext cx="2802111" cy="222167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9528" y="4549274"/>
            <a:ext cx="17526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41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73311"/>
            <a:ext cx="8913813" cy="914400"/>
          </a:xfrm>
        </p:spPr>
        <p:txBody>
          <a:bodyPr/>
          <a:lstStyle/>
          <a:p>
            <a:r>
              <a:rPr lang="es-MX" dirty="0" smtClean="0"/>
              <a:t>Resultados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0319" y="4730609"/>
            <a:ext cx="5019663" cy="2214759"/>
          </a:xfrm>
        </p:spPr>
        <p:txBody>
          <a:bodyPr/>
          <a:lstStyle/>
          <a:p>
            <a:r>
              <a:rPr lang="es-MX" dirty="0" smtClean="0"/>
              <a:t>Tiempo de levantamiento T</a:t>
            </a:r>
            <a:r>
              <a:rPr lang="es-MX" baseline="-25000" dirty="0" smtClean="0"/>
              <a:t>r</a:t>
            </a:r>
            <a:r>
              <a:rPr lang="es-MX" dirty="0" smtClean="0"/>
              <a:t> = 33 ms</a:t>
            </a:r>
          </a:p>
          <a:p>
            <a:r>
              <a:rPr lang="es-MX" dirty="0" smtClean="0"/>
              <a:t>Tiempo de asentamiento T</a:t>
            </a:r>
            <a:r>
              <a:rPr lang="es-MX" baseline="-25000" dirty="0" smtClean="0"/>
              <a:t>s </a:t>
            </a:r>
            <a:r>
              <a:rPr lang="es-MX" dirty="0" smtClean="0"/>
              <a:t>= 56 ms</a:t>
            </a:r>
          </a:p>
          <a:p>
            <a:endParaRPr lang="es-MX" dirty="0" smtClean="0"/>
          </a:p>
          <a:p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39" y="373311"/>
            <a:ext cx="1246173" cy="9144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9838" y="1069238"/>
            <a:ext cx="400034" cy="5430330"/>
          </a:xfrm>
          <a:prstGeom prst="rect">
            <a:avLst/>
          </a:prstGeom>
          <a:solidFill>
            <a:srgbClr val="FFD500"/>
          </a:solidFill>
        </p:spPr>
        <p:txBody>
          <a:bodyPr vert="horz" lIns="1188720" tIns="45720" rIns="27432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MX" sz="2400" dirty="0">
              <a:solidFill>
                <a:srgbClr val="FF0000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16</a:t>
            </a:fld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79" y="1483894"/>
            <a:ext cx="5554408" cy="304360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036" y="4035999"/>
            <a:ext cx="2745205" cy="253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0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73311"/>
            <a:ext cx="8913813" cy="914400"/>
          </a:xfrm>
        </p:spPr>
        <p:txBody>
          <a:bodyPr/>
          <a:lstStyle/>
          <a:p>
            <a:r>
              <a:rPr lang="es-MX" dirty="0" smtClean="0"/>
              <a:t>Conclusi</a:t>
            </a:r>
            <a:r>
              <a:rPr lang="es-MX" dirty="0"/>
              <a:t>o</a:t>
            </a:r>
            <a:r>
              <a:rPr lang="es-MX" dirty="0" smtClean="0"/>
              <a:t>nes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86694" y="1559449"/>
            <a:ext cx="7610476" cy="3670767"/>
          </a:xfrm>
        </p:spPr>
        <p:txBody>
          <a:bodyPr/>
          <a:lstStyle/>
          <a:p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39" y="373311"/>
            <a:ext cx="1246173" cy="9144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9838" y="1069238"/>
            <a:ext cx="400034" cy="5430330"/>
          </a:xfrm>
          <a:prstGeom prst="rect">
            <a:avLst/>
          </a:prstGeom>
          <a:solidFill>
            <a:srgbClr val="FFD500"/>
          </a:solidFill>
        </p:spPr>
        <p:txBody>
          <a:bodyPr vert="horz" lIns="1188720" tIns="45720" rIns="27432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MX" sz="2400" dirty="0">
              <a:solidFill>
                <a:srgbClr val="FF0000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17</a:t>
            </a:fld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62661" y="3817854"/>
            <a:ext cx="2127233" cy="275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0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73311"/>
            <a:ext cx="8913813" cy="914400"/>
          </a:xfrm>
        </p:spPr>
        <p:txBody>
          <a:bodyPr/>
          <a:lstStyle/>
          <a:p>
            <a:r>
              <a:rPr lang="es-MX" dirty="0" smtClean="0"/>
              <a:t>Trabajo a futuro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86132" y="1660414"/>
            <a:ext cx="7610476" cy="3670767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s-ES" dirty="0" smtClean="0"/>
              <a:t>Desarrollar una plataforma en software con interfaz de usuario que permita realizar el control de los sistemas.</a:t>
            </a:r>
          </a:p>
          <a:p>
            <a:pPr>
              <a:lnSpc>
                <a:spcPct val="140000"/>
              </a:lnSpc>
            </a:pPr>
            <a:r>
              <a:rPr lang="es-ES" dirty="0" smtClean="0"/>
              <a:t>Aplicar diferentes tipos de control.</a:t>
            </a:r>
          </a:p>
          <a:p>
            <a:pPr>
              <a:lnSpc>
                <a:spcPct val="140000"/>
              </a:lnSpc>
            </a:pPr>
            <a:r>
              <a:rPr lang="es-ES" dirty="0" smtClean="0"/>
              <a:t>Diseñar y construir otros sistemas. </a:t>
            </a:r>
          </a:p>
          <a:p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39" y="373311"/>
            <a:ext cx="1246173" cy="9144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9838" y="1069238"/>
            <a:ext cx="400034" cy="5430330"/>
          </a:xfrm>
          <a:prstGeom prst="rect">
            <a:avLst/>
          </a:prstGeom>
          <a:solidFill>
            <a:srgbClr val="FFD500"/>
          </a:solidFill>
        </p:spPr>
        <p:txBody>
          <a:bodyPr vert="horz" lIns="1188720" tIns="45720" rIns="27432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MX" sz="2400" dirty="0">
              <a:solidFill>
                <a:srgbClr val="FF0000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18</a:t>
            </a:fld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87" y="4117255"/>
            <a:ext cx="2246577" cy="224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0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73311"/>
            <a:ext cx="8913813" cy="914400"/>
          </a:xfrm>
        </p:spPr>
        <p:txBody>
          <a:bodyPr/>
          <a:lstStyle/>
          <a:p>
            <a:r>
              <a:rPr lang="es-MX" smtClean="0"/>
              <a:t>GRACIAS POR SU ATENCIÓN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39" y="373311"/>
            <a:ext cx="1246173" cy="9144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9838" y="1069238"/>
            <a:ext cx="400034" cy="5430330"/>
          </a:xfrm>
          <a:prstGeom prst="rect">
            <a:avLst/>
          </a:prstGeom>
          <a:solidFill>
            <a:srgbClr val="FFD500"/>
          </a:solidFill>
        </p:spPr>
        <p:txBody>
          <a:bodyPr vert="horz" lIns="1188720" tIns="45720" rIns="27432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MX" sz="2400" dirty="0">
              <a:solidFill>
                <a:srgbClr val="FF0000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19</a:t>
            </a:fld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1999007"/>
            <a:ext cx="6680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37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73311"/>
            <a:ext cx="8913813" cy="914400"/>
          </a:xfrm>
        </p:spPr>
        <p:txBody>
          <a:bodyPr>
            <a:normAutofit/>
          </a:bodyPr>
          <a:lstStyle/>
          <a:p>
            <a:r>
              <a:rPr lang="es-MX" dirty="0" smtClean="0"/>
              <a:t>Introducci</a:t>
            </a:r>
            <a:r>
              <a:rPr lang="es-MX" dirty="0" smtClean="0"/>
              <a:t>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18836" y="1057836"/>
            <a:ext cx="7610476" cy="4900789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endParaRPr lang="es-ES_tradnl" sz="1600" dirty="0" smtClean="0"/>
          </a:p>
          <a:p>
            <a:pPr algn="just">
              <a:lnSpc>
                <a:spcPct val="80000"/>
              </a:lnSpc>
            </a:pPr>
            <a:r>
              <a:rPr lang="es-ES_tradnl" dirty="0" smtClean="0"/>
              <a:t>Actualmente </a:t>
            </a:r>
            <a:r>
              <a:rPr lang="es-ES_tradnl" dirty="0"/>
              <a:t>los dispositivos con los que cuenta la UNAM, campus </a:t>
            </a:r>
            <a:r>
              <a:rPr lang="es-ES_tradnl" dirty="0" err="1"/>
              <a:t>Juriquilla</a:t>
            </a:r>
            <a:r>
              <a:rPr lang="es-ES_tradnl" dirty="0"/>
              <a:t> para la </a:t>
            </a:r>
            <a:r>
              <a:rPr lang="es-ES_tradnl" dirty="0" err="1"/>
              <a:t>enseñanza</a:t>
            </a:r>
            <a:r>
              <a:rPr lang="es-ES_tradnl" dirty="0"/>
              <a:t> practica de </a:t>
            </a:r>
            <a:r>
              <a:rPr lang="es-ES_tradnl" dirty="0" err="1"/>
              <a:t>áreas</a:t>
            </a:r>
            <a:r>
              <a:rPr lang="es-ES_tradnl" dirty="0"/>
              <a:t> de </a:t>
            </a:r>
            <a:r>
              <a:rPr lang="es-ES_tradnl" dirty="0" err="1" smtClean="0"/>
              <a:t>ingeniería</a:t>
            </a:r>
            <a:r>
              <a:rPr lang="es-ES_tradnl" dirty="0" smtClean="0"/>
              <a:t> </a:t>
            </a:r>
            <a:r>
              <a:rPr lang="es-ES_tradnl" dirty="0"/>
              <a:t>son </a:t>
            </a:r>
            <a:r>
              <a:rPr lang="es-ES_tradnl" dirty="0" smtClean="0"/>
              <a:t>escasos.</a:t>
            </a:r>
          </a:p>
          <a:p>
            <a:pPr algn="just">
              <a:lnSpc>
                <a:spcPct val="80000"/>
              </a:lnSpc>
            </a:pPr>
            <a:endParaRPr lang="es-ES_tradnl" dirty="0" smtClean="0"/>
          </a:p>
          <a:p>
            <a:pPr algn="just">
              <a:lnSpc>
                <a:spcPct val="80000"/>
              </a:lnSpc>
            </a:pPr>
            <a:r>
              <a:rPr lang="es-ES_tradnl" dirty="0" smtClean="0"/>
              <a:t>Se desarrollará una </a:t>
            </a:r>
            <a:r>
              <a:rPr lang="es-ES_tradnl" dirty="0"/>
              <a:t>plataforma como equipo de laboratorio que facilite el aprendizaje de los alumnos mediante la </a:t>
            </a:r>
            <a:r>
              <a:rPr lang="es-ES_tradnl" dirty="0" err="1"/>
              <a:t>aplicación</a:t>
            </a:r>
            <a:r>
              <a:rPr lang="es-ES_tradnl" dirty="0"/>
              <a:t> </a:t>
            </a:r>
            <a:r>
              <a:rPr lang="es-ES_tradnl" dirty="0" err="1"/>
              <a:t>práctica</a:t>
            </a:r>
            <a:r>
              <a:rPr lang="es-ES_tradnl" dirty="0"/>
              <a:t> de conocimientos adquiridos en clase</a:t>
            </a:r>
            <a:r>
              <a:rPr lang="es-ES_tradnl" dirty="0" smtClean="0"/>
              <a:t>.</a:t>
            </a:r>
          </a:p>
          <a:p>
            <a:pPr algn="just">
              <a:lnSpc>
                <a:spcPct val="80000"/>
              </a:lnSpc>
            </a:pPr>
            <a:endParaRPr lang="es-ES_tradnl" dirty="0" smtClean="0"/>
          </a:p>
          <a:p>
            <a:pPr algn="just">
              <a:lnSpc>
                <a:spcPct val="80000"/>
              </a:lnSpc>
            </a:pPr>
            <a:r>
              <a:rPr lang="es-ES_tradnl" dirty="0" smtClean="0"/>
              <a:t>Las </a:t>
            </a:r>
            <a:r>
              <a:rPr lang="es-ES_tradnl" dirty="0" err="1"/>
              <a:t>características</a:t>
            </a:r>
            <a:r>
              <a:rPr lang="es-ES_tradnl" dirty="0"/>
              <a:t> de esta plataforma </a:t>
            </a:r>
            <a:r>
              <a:rPr lang="es-ES_tradnl" dirty="0" err="1"/>
              <a:t>serán</a:t>
            </a:r>
            <a:r>
              <a:rPr lang="es-ES_tradnl" dirty="0"/>
              <a:t> de </a:t>
            </a:r>
            <a:r>
              <a:rPr lang="es-ES_tradnl" dirty="0" err="1"/>
              <a:t>multiárea</a:t>
            </a:r>
            <a:r>
              <a:rPr lang="es-ES_tradnl" dirty="0"/>
              <a:t>, con una arquitectura de </a:t>
            </a:r>
            <a:r>
              <a:rPr lang="es-ES_tradnl" dirty="0" err="1"/>
              <a:t>programación</a:t>
            </a:r>
            <a:r>
              <a:rPr lang="es-ES_tradnl" dirty="0"/>
              <a:t> flexible y de bajo costo. </a:t>
            </a:r>
            <a:endParaRPr lang="es-ES_tradnl" dirty="0"/>
          </a:p>
          <a:p>
            <a:pPr>
              <a:lnSpc>
                <a:spcPct val="80000"/>
              </a:lnSpc>
            </a:pPr>
            <a:endParaRPr lang="es-ES_tradnl" sz="1600" dirty="0" smtClean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59838" y="1069238"/>
            <a:ext cx="400034" cy="5430330"/>
          </a:xfrm>
          <a:prstGeom prst="rect">
            <a:avLst/>
          </a:prstGeom>
          <a:solidFill>
            <a:srgbClr val="FFD500"/>
          </a:solidFill>
        </p:spPr>
        <p:txBody>
          <a:bodyPr vert="horz" lIns="1188720" tIns="45720" rIns="27432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MX" sz="2400" dirty="0">
              <a:solidFill>
                <a:srgbClr val="FF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-1433817" y="43284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sp>
        <p:nvSpPr>
          <p:cNvPr id="9" name="CuadroTexto 8"/>
          <p:cNvSpPr txBox="1"/>
          <p:nvPr/>
        </p:nvSpPr>
        <p:spPr>
          <a:xfrm>
            <a:off x="-1379196" y="42192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MX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39" y="373311"/>
            <a:ext cx="1246173" cy="914400"/>
          </a:xfrm>
          <a:prstGeom prst="rect">
            <a:avLst/>
          </a:prstGeom>
        </p:spPr>
      </p:pic>
      <p:sp>
        <p:nvSpPr>
          <p:cNvPr id="16" name="Marcador de número de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7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73311"/>
            <a:ext cx="8913813" cy="91440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39" y="373311"/>
            <a:ext cx="1246173" cy="9144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9838" y="1069238"/>
            <a:ext cx="400034" cy="5430330"/>
          </a:xfrm>
          <a:prstGeom prst="rect">
            <a:avLst/>
          </a:prstGeom>
          <a:solidFill>
            <a:srgbClr val="FFD500"/>
          </a:solidFill>
        </p:spPr>
        <p:txBody>
          <a:bodyPr vert="horz" lIns="1188720" tIns="45720" rIns="27432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MX" sz="2400" dirty="0">
              <a:solidFill>
                <a:srgbClr val="FF0000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0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73311"/>
            <a:ext cx="8913813" cy="914400"/>
          </a:xfrm>
        </p:spPr>
        <p:txBody>
          <a:bodyPr/>
          <a:lstStyle/>
          <a:p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1618" y="1546552"/>
            <a:ext cx="8068276" cy="1260818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s-ES_tradnl" sz="1300" dirty="0"/>
              <a:t>La preparación de estudiantes universitarios en el área </a:t>
            </a:r>
            <a:r>
              <a:rPr lang="es-ES_tradnl" sz="1300" dirty="0" smtClean="0"/>
              <a:t>de control </a:t>
            </a:r>
            <a:r>
              <a:rPr lang="es-ES_tradnl" sz="1300" dirty="0"/>
              <a:t>y robótica promueven la formación de profesionistas capacitados para desempeñarse tanto en la investigación como en la industria. </a:t>
            </a:r>
            <a:endParaRPr lang="es-MX" sz="13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39" y="373311"/>
            <a:ext cx="1246173" cy="9144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9838" y="1069238"/>
            <a:ext cx="400034" cy="5430330"/>
          </a:xfrm>
          <a:prstGeom prst="rect">
            <a:avLst/>
          </a:prstGeom>
          <a:solidFill>
            <a:srgbClr val="FFD500"/>
          </a:solidFill>
        </p:spPr>
        <p:txBody>
          <a:bodyPr vert="horz" lIns="1188720" tIns="45720" rIns="27432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MX" sz="2400" dirty="0">
              <a:solidFill>
                <a:srgbClr val="FF00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0" y="4620806"/>
            <a:ext cx="2451100" cy="183832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946898" y="6384409"/>
            <a:ext cx="284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F</a:t>
            </a:r>
            <a:r>
              <a:rPr lang="es-MX" sz="1200" dirty="0" smtClean="0">
                <a:solidFill>
                  <a:srgbClr val="7F7F7F"/>
                </a:solidFill>
              </a:rPr>
              <a:t>ig.2 Robot industrial ensamblador </a:t>
            </a:r>
            <a:r>
              <a:rPr lang="es-MX" dirty="0" smtClean="0">
                <a:solidFill>
                  <a:srgbClr val="7F7F7F"/>
                </a:solidFill>
              </a:rPr>
              <a:t> </a:t>
            </a:r>
            <a:endParaRPr lang="es-MX" dirty="0">
              <a:solidFill>
                <a:srgbClr val="7F7F7F"/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3</a:t>
            </a:fld>
            <a:endParaRPr lang="en-US"/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977623" y="5379533"/>
            <a:ext cx="4917182" cy="1560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sz="1300" dirty="0" smtClean="0"/>
              <a:t>En el ámbito industrial los robots brindan diversas ventajas.</a:t>
            </a:r>
            <a:endParaRPr lang="es-MX" sz="1300" dirty="0"/>
          </a:p>
        </p:txBody>
      </p:sp>
      <p:sp>
        <p:nvSpPr>
          <p:cNvPr id="11" name="Marcador de contenido 2"/>
          <p:cNvSpPr txBox="1">
            <a:spLocks/>
          </p:cNvSpPr>
          <p:nvPr/>
        </p:nvSpPr>
        <p:spPr>
          <a:xfrm>
            <a:off x="3006509" y="3175315"/>
            <a:ext cx="5772179" cy="181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_tradnl" sz="1300" dirty="0" smtClean="0"/>
              <a:t>El estudio de los sistemas de control ha aportado diversos avances a la ingeniería y ciencia.</a:t>
            </a:r>
            <a:endParaRPr lang="es-ES_tradnl" sz="1300" dirty="0"/>
          </a:p>
          <a:p>
            <a:pPr algn="just">
              <a:lnSpc>
                <a:spcPct val="150000"/>
              </a:lnSpc>
            </a:pPr>
            <a:endParaRPr lang="es-MX" sz="13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18" y="3031952"/>
            <a:ext cx="2118472" cy="1588854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547043" y="4620806"/>
            <a:ext cx="2280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s-MX" sz="1200" dirty="0" smtClean="0">
                <a:solidFill>
                  <a:schemeClr val="bg1">
                    <a:lumMod val="50000"/>
                  </a:schemeClr>
                </a:solidFill>
              </a:rPr>
              <a:t>ig.1 Nave espacial Attlantis </a:t>
            </a:r>
            <a:endParaRPr lang="es-MX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331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16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73311"/>
            <a:ext cx="8913813" cy="914400"/>
          </a:xfrm>
        </p:spPr>
        <p:txBody>
          <a:bodyPr/>
          <a:lstStyle/>
          <a:p>
            <a:r>
              <a:rPr lang="es-MX" dirty="0" smtClean="0"/>
              <a:t>Platanta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64215" y="1862398"/>
            <a:ext cx="3249197" cy="4637170"/>
          </a:xfrm>
        </p:spPr>
        <p:txBody>
          <a:bodyPr>
            <a:normAutofit/>
          </a:bodyPr>
          <a:lstStyle/>
          <a:p>
            <a:pPr algn="just"/>
            <a:r>
              <a:rPr lang="es-ES_tradnl" dirty="0"/>
              <a:t>El sistema que compone a la plataforma consiste en un </a:t>
            </a:r>
            <a:r>
              <a:rPr lang="es-ES_tradnl" dirty="0" err="1"/>
              <a:t>helicóptero</a:t>
            </a:r>
            <a:r>
              <a:rPr lang="es-ES_tradnl" dirty="0"/>
              <a:t> de dos grados de libertad, el cual se considera un sistema no lineal inestable de </a:t>
            </a:r>
            <a:r>
              <a:rPr lang="es-ES_tradnl" dirty="0" err="1"/>
              <a:t>múltiples</a:t>
            </a:r>
            <a:r>
              <a:rPr lang="es-ES_tradnl" dirty="0"/>
              <a:t> entradas y </a:t>
            </a:r>
            <a:r>
              <a:rPr lang="es-ES_tradnl" dirty="0" err="1"/>
              <a:t>múltiples</a:t>
            </a:r>
            <a:r>
              <a:rPr lang="es-ES_tradnl" dirty="0"/>
              <a:t> </a:t>
            </a:r>
            <a:r>
              <a:rPr lang="es-ES_tradnl" dirty="0" smtClean="0"/>
              <a:t>salidas. </a:t>
            </a:r>
            <a:endParaRPr lang="es-ES_tradnl" dirty="0"/>
          </a:p>
          <a:p>
            <a:pPr marL="0" indent="0" algn="just">
              <a:buNone/>
            </a:pPr>
            <a:endParaRPr lang="es-MX" dirty="0" smtClean="0"/>
          </a:p>
          <a:p>
            <a:pPr marL="0" indent="0" algn="just">
              <a:buNone/>
            </a:pP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39" y="373311"/>
            <a:ext cx="1246173" cy="9144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9838" y="1069238"/>
            <a:ext cx="400034" cy="5430330"/>
          </a:xfrm>
          <a:prstGeom prst="rect">
            <a:avLst/>
          </a:prstGeom>
          <a:solidFill>
            <a:srgbClr val="FFD500"/>
          </a:solidFill>
        </p:spPr>
        <p:txBody>
          <a:bodyPr vert="horz" lIns="1188720" tIns="45720" rIns="27432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MX" sz="2400" dirty="0">
              <a:solidFill>
                <a:srgbClr val="FF0000"/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 descr="Captura de pantalla 2012-10-30 a la(s) 14.48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04" y="1862398"/>
            <a:ext cx="3736860" cy="334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73311"/>
            <a:ext cx="8913813" cy="914400"/>
          </a:xfrm>
        </p:spPr>
        <p:txBody>
          <a:bodyPr/>
          <a:lstStyle/>
          <a:p>
            <a:r>
              <a:rPr lang="es-MX" dirty="0" smtClean="0"/>
              <a:t>Sistema de control</a:t>
            </a:r>
            <a:endParaRPr lang="es-MX" dirty="0"/>
          </a:p>
        </p:txBody>
      </p:sp>
      <p:pic>
        <p:nvPicPr>
          <p:cNvPr id="8" name="Content Placeholder 7" descr="Captura de pantalla 2012-10-30 a la(s) 15.13.20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5" r="-1465"/>
          <a:stretch>
            <a:fillRect/>
          </a:stretch>
        </p:blipFill>
        <p:spPr>
          <a:xfrm>
            <a:off x="920750" y="1641382"/>
            <a:ext cx="7626350" cy="4660900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39" y="373311"/>
            <a:ext cx="1246173" cy="9144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9838" y="1069238"/>
            <a:ext cx="400034" cy="5430330"/>
          </a:xfrm>
          <a:prstGeom prst="rect">
            <a:avLst/>
          </a:prstGeom>
          <a:solidFill>
            <a:srgbClr val="FFD500"/>
          </a:solidFill>
        </p:spPr>
        <p:txBody>
          <a:bodyPr vert="horz" lIns="1188720" tIns="45720" rIns="27432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MX" sz="2400" dirty="0">
              <a:solidFill>
                <a:srgbClr val="FF0000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41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73311"/>
            <a:ext cx="8913813" cy="914400"/>
          </a:xfrm>
        </p:spPr>
        <p:txBody>
          <a:bodyPr/>
          <a:lstStyle/>
          <a:p>
            <a:r>
              <a:rPr lang="es-MX" dirty="0" smtClean="0"/>
              <a:t>Objetivo general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64215" y="1459743"/>
            <a:ext cx="7610476" cy="367076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s-ES" dirty="0"/>
              <a:t>Diseñar y construir una plataforma educativa para usos multidisciplinarios, ofreciendo a futuras generaciones de estudiantes e investigadores una sólida herramienta para el estudio de la teoría de control, robótica e ingeniería de software</a:t>
            </a:r>
            <a:r>
              <a:rPr lang="es-ES" dirty="0" smtClean="0"/>
              <a:t>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39" y="373311"/>
            <a:ext cx="1246173" cy="9144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9838" y="1069238"/>
            <a:ext cx="400034" cy="5430330"/>
          </a:xfrm>
          <a:prstGeom prst="rect">
            <a:avLst/>
          </a:prstGeom>
          <a:solidFill>
            <a:srgbClr val="FFD500"/>
          </a:solidFill>
        </p:spPr>
        <p:txBody>
          <a:bodyPr vert="horz" lIns="1188720" tIns="45720" rIns="27432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MX" sz="2400" dirty="0">
              <a:solidFill>
                <a:srgbClr val="FF0000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7</a:t>
            </a:fld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756" y="4311054"/>
            <a:ext cx="1971508" cy="19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01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73311"/>
            <a:ext cx="8913813" cy="914400"/>
          </a:xfrm>
        </p:spPr>
        <p:txBody>
          <a:bodyPr/>
          <a:lstStyle/>
          <a:p>
            <a:r>
              <a:rPr lang="es-MX" dirty="0" smtClean="0"/>
              <a:t>Péndulo de Furuta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68625" y="1694362"/>
            <a:ext cx="5532175" cy="4683860"/>
          </a:xfrm>
        </p:spPr>
        <p:txBody>
          <a:bodyPr>
            <a:normAutofit/>
          </a:bodyPr>
          <a:lstStyle/>
          <a:p>
            <a:pPr algn="just">
              <a:lnSpc>
                <a:spcPct val="160000"/>
              </a:lnSpc>
            </a:pPr>
            <a:r>
              <a:rPr lang="es-ES" sz="1600" dirty="0" smtClean="0"/>
              <a:t>D</a:t>
            </a:r>
            <a:r>
              <a:rPr lang="es-MX" sz="1600" dirty="0" smtClean="0"/>
              <a:t>os grados de libertad</a:t>
            </a:r>
          </a:p>
          <a:p>
            <a:pPr algn="just">
              <a:lnSpc>
                <a:spcPct val="160000"/>
              </a:lnSpc>
            </a:pPr>
            <a:r>
              <a:rPr lang="es-MX" sz="1600" dirty="0" smtClean="0"/>
              <a:t>Sistema sub-actuado</a:t>
            </a:r>
          </a:p>
          <a:p>
            <a:pPr algn="just">
              <a:lnSpc>
                <a:spcPct val="160000"/>
              </a:lnSpc>
            </a:pPr>
            <a:r>
              <a:rPr lang="es-ES_tradnl" sz="1600" dirty="0" smtClean="0"/>
              <a:t>Las </a:t>
            </a:r>
            <a:r>
              <a:rPr lang="es-ES_tradnl" sz="1600" dirty="0"/>
              <a:t>aplicaciones del </a:t>
            </a:r>
            <a:r>
              <a:rPr lang="es-ES_tradnl" sz="1600" dirty="0" smtClean="0"/>
              <a:t>péndulo </a:t>
            </a:r>
            <a:r>
              <a:rPr lang="es-ES_tradnl" sz="1600" dirty="0"/>
              <a:t>de </a:t>
            </a:r>
            <a:r>
              <a:rPr lang="es-ES_tradnl" sz="1600" dirty="0" err="1"/>
              <a:t>Furuta</a:t>
            </a:r>
            <a:r>
              <a:rPr lang="es-ES_tradnl" sz="1600" dirty="0"/>
              <a:t> tienen un rango muy amplio, </a:t>
            </a:r>
            <a:r>
              <a:rPr lang="es-ES_tradnl" sz="1600" dirty="0" smtClean="0"/>
              <a:t>desde estabilidad en robots, </a:t>
            </a:r>
            <a:r>
              <a:rPr lang="es-ES_tradnl" sz="1600" dirty="0"/>
              <a:t>hasta sistemas de orientación de naves espaciales.</a:t>
            </a:r>
            <a:r>
              <a:rPr lang="en-US" sz="1600" dirty="0"/>
              <a:t> </a:t>
            </a:r>
            <a:endParaRPr lang="es-MX" sz="1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39" y="373311"/>
            <a:ext cx="1246173" cy="9144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9838" y="1069238"/>
            <a:ext cx="400034" cy="5430330"/>
          </a:xfrm>
          <a:prstGeom prst="rect">
            <a:avLst/>
          </a:prstGeom>
          <a:solidFill>
            <a:srgbClr val="FFD500"/>
          </a:solidFill>
        </p:spPr>
        <p:txBody>
          <a:bodyPr vert="horz" lIns="1188720" tIns="45720" rIns="27432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MX" sz="2400" dirty="0">
              <a:solidFill>
                <a:srgbClr val="FF0000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8</a:t>
            </a:fld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778" y="1287711"/>
            <a:ext cx="2525721" cy="458456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400800" y="5897662"/>
            <a:ext cx="27769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F</a:t>
            </a:r>
            <a:r>
              <a:rPr lang="es-MX" sz="1200" dirty="0" smtClean="0">
                <a:solidFill>
                  <a:srgbClr val="7F7F7F"/>
                </a:solidFill>
              </a:rPr>
              <a:t>ig. 3 Péndulo de Furuta comercial </a:t>
            </a:r>
          </a:p>
          <a:p>
            <a:r>
              <a:rPr lang="es-MX" sz="1200" dirty="0" smtClean="0">
                <a:solidFill>
                  <a:srgbClr val="7F7F7F"/>
                </a:solidFill>
              </a:rPr>
              <a:t>(Quanser) </a:t>
            </a:r>
            <a:r>
              <a:rPr lang="es-MX" dirty="0" smtClean="0">
                <a:solidFill>
                  <a:srgbClr val="7F7F7F"/>
                </a:solidFill>
              </a:rPr>
              <a:t> </a:t>
            </a:r>
            <a:endParaRPr lang="es-MX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7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73311"/>
            <a:ext cx="8913813" cy="914400"/>
          </a:xfrm>
        </p:spPr>
        <p:txBody>
          <a:bodyPr>
            <a:normAutofit/>
          </a:bodyPr>
          <a:lstStyle/>
          <a:p>
            <a:r>
              <a:rPr lang="es-MX" dirty="0" smtClean="0"/>
              <a:t>Helicóptero de 2 GDL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59872" y="1287711"/>
            <a:ext cx="5029230" cy="5570289"/>
          </a:xfrm>
        </p:spPr>
        <p:txBody>
          <a:bodyPr>
            <a:normAutofit/>
          </a:bodyPr>
          <a:lstStyle/>
          <a:p>
            <a:pPr algn="just">
              <a:lnSpc>
                <a:spcPct val="160000"/>
              </a:lnSpc>
            </a:pPr>
            <a:r>
              <a:rPr lang="es-ES_tradnl" sz="1600" dirty="0" smtClean="0"/>
              <a:t>Es un </a:t>
            </a:r>
            <a:r>
              <a:rPr lang="es-ES_tradnl" sz="1600" dirty="0"/>
              <a:t>sistema no lineal inestable de múltiples entradas y múltiples </a:t>
            </a:r>
            <a:r>
              <a:rPr lang="es-ES_tradnl" sz="1600" dirty="0" smtClean="0"/>
              <a:t>salidas.</a:t>
            </a:r>
          </a:p>
          <a:p>
            <a:pPr algn="just">
              <a:lnSpc>
                <a:spcPct val="160000"/>
              </a:lnSpc>
            </a:pPr>
            <a:r>
              <a:rPr lang="es-ES_tradnl" sz="1600" dirty="0" smtClean="0"/>
              <a:t>Los </a:t>
            </a:r>
            <a:r>
              <a:rPr lang="es-ES_tradnl" sz="1600" dirty="0"/>
              <a:t>dos grados de libertad del helicóptero recrean en parte el comportamiento de la dinámica de un helicóptero real a gran </a:t>
            </a:r>
            <a:r>
              <a:rPr lang="es-ES_tradnl" sz="1600" dirty="0" smtClean="0"/>
              <a:t>escala</a:t>
            </a:r>
            <a:r>
              <a:rPr lang="en-US" sz="1600" dirty="0"/>
              <a:t>.</a:t>
            </a:r>
            <a:endParaRPr lang="es-MX" sz="1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39" y="373311"/>
            <a:ext cx="1246173" cy="9144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59838" y="1069238"/>
            <a:ext cx="400034" cy="5430330"/>
          </a:xfrm>
          <a:prstGeom prst="rect">
            <a:avLst/>
          </a:prstGeom>
          <a:solidFill>
            <a:srgbClr val="FFD500"/>
          </a:solidFill>
        </p:spPr>
        <p:txBody>
          <a:bodyPr vert="horz" lIns="1188720" tIns="45720" rIns="27432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MX" sz="2400" dirty="0">
              <a:solidFill>
                <a:srgbClr val="FF0000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9</a:t>
            </a:fld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772" y="2184728"/>
            <a:ext cx="3610228" cy="296303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139015" y="5322968"/>
            <a:ext cx="30572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F</a:t>
            </a:r>
            <a:r>
              <a:rPr lang="es-MX" sz="1200" dirty="0" smtClean="0">
                <a:solidFill>
                  <a:srgbClr val="7F7F7F"/>
                </a:solidFill>
              </a:rPr>
              <a:t>ig. 4  Helicóptero de 2 GDL comercial </a:t>
            </a:r>
          </a:p>
          <a:p>
            <a:r>
              <a:rPr lang="es-MX" sz="1200" dirty="0" smtClean="0">
                <a:solidFill>
                  <a:srgbClr val="7F7F7F"/>
                </a:solidFill>
              </a:rPr>
              <a:t>(Quanser) </a:t>
            </a:r>
            <a:r>
              <a:rPr lang="es-MX" dirty="0" smtClean="0">
                <a:solidFill>
                  <a:srgbClr val="7F7F7F"/>
                </a:solidFill>
              </a:rPr>
              <a:t> </a:t>
            </a:r>
            <a:endParaRPr lang="es-MX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7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ción">
  <a:themeElements>
    <a:clrScheme name="Brisa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Percepción.thmx</Template>
  <TotalTime>2182</TotalTime>
  <Words>577</Words>
  <Application>Microsoft Macintosh PowerPoint</Application>
  <PresentationFormat>On-screen Show (4:3)</PresentationFormat>
  <Paragraphs>104</Paragraphs>
  <Slides>20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Percepción</vt:lpstr>
      <vt:lpstr> Construcción de equipo de laboratorio para enseñanza: Helicóptero de 2 GDL </vt:lpstr>
      <vt:lpstr>Introducción</vt:lpstr>
      <vt:lpstr>PowerPoint Presentation</vt:lpstr>
      <vt:lpstr>PowerPoint Presentation</vt:lpstr>
      <vt:lpstr>Platanta</vt:lpstr>
      <vt:lpstr>Sistema de control</vt:lpstr>
      <vt:lpstr>Objetivo general</vt:lpstr>
      <vt:lpstr>Péndulo de Furuta</vt:lpstr>
      <vt:lpstr>Helicóptero de 2 GDL</vt:lpstr>
      <vt:lpstr>Metodología</vt:lpstr>
      <vt:lpstr>Modelado de motor DC</vt:lpstr>
      <vt:lpstr>Diseño Asistido por  Computadora</vt:lpstr>
      <vt:lpstr>Construcción del péndulo y del helicóptero</vt:lpstr>
      <vt:lpstr>Control de los sistemas</vt:lpstr>
      <vt:lpstr>Interfaz Microcontrolador-PC</vt:lpstr>
      <vt:lpstr>Resultados</vt:lpstr>
      <vt:lpstr>Conclusiones</vt:lpstr>
      <vt:lpstr>Trabajo a futuro</vt:lpstr>
      <vt:lpstr>GRACIAS POR SU ATENCIÓN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DISEÑO Y CONSTRUCCIÓN DE UNA PLATAFORMA EDUCATIVA BASADA EN UN PÉNDULO DE FURUTA Y UN HELICOPTERO DE 2 GDL. </dc:title>
  <dc:creator>Eric Valdez Valenzuela</dc:creator>
  <cp:lastModifiedBy>Andric Valdez Valenzuela</cp:lastModifiedBy>
  <cp:revision>73</cp:revision>
  <dcterms:created xsi:type="dcterms:W3CDTF">2012-04-17T03:05:59Z</dcterms:created>
  <dcterms:modified xsi:type="dcterms:W3CDTF">2012-12-05T16:27:42Z</dcterms:modified>
</cp:coreProperties>
</file>